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79" r:id="rId6"/>
    <p:sldId id="277" r:id="rId7"/>
    <p:sldId id="280" r:id="rId8"/>
    <p:sldId id="281" r:id="rId9"/>
    <p:sldId id="261" r:id="rId10"/>
    <p:sldId id="262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5" r:id="rId19"/>
    <p:sldId id="276" r:id="rId20"/>
  </p:sldIdLst>
  <p:sldSz cx="9144000" cy="6858000" type="screen4x3"/>
  <p:notesSz cx="6858000" cy="9144000"/>
  <p:custDataLst>
    <p:tags r:id="rId2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57E1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57132-E05E-4928-8AA7-FAA2A31DEA3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2A1C10-D32A-49B5-AA90-0AAB883C1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2A1C10-D32A-49B5-AA90-0AAB883C1AD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6C43-8F20-46F9-AD5D-0807E1BA1F27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6C43-8F20-46F9-AD5D-0807E1BA1F27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6C43-8F20-46F9-AD5D-0807E1BA1F27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6C43-8F20-46F9-AD5D-0807E1BA1F27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6C43-8F20-46F9-AD5D-0807E1BA1F27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6C43-8F20-46F9-AD5D-0807E1BA1F27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6C43-8F20-46F9-AD5D-0807E1BA1F27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6C43-8F20-46F9-AD5D-0807E1BA1F27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6C43-8F20-46F9-AD5D-0807E1BA1F27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6C43-8F20-46F9-AD5D-0807E1BA1F27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6C43-8F20-46F9-AD5D-0807E1BA1F27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56C43-8F20-46F9-AD5D-0807E1BA1F27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132856"/>
            <a:ext cx="7772400" cy="14700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Площадь произвольного треугольника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Автор </a:t>
            </a:r>
            <a:r>
              <a:rPr lang="ru-RU" b="1" dirty="0"/>
              <a:t>– </a:t>
            </a:r>
            <a:r>
              <a:rPr lang="ru-RU" b="1" dirty="0" smtClean="0"/>
              <a:t>составитель: </a:t>
            </a:r>
            <a:r>
              <a:rPr lang="ru-RU" b="1" dirty="0" err="1" smtClean="0"/>
              <a:t>Аксаментова</a:t>
            </a:r>
            <a:r>
              <a:rPr lang="ru-RU" b="1" dirty="0" smtClean="0"/>
              <a:t> Н. Н.</a:t>
            </a:r>
            <a:endParaRPr lang="ru-RU" dirty="0"/>
          </a:p>
          <a:p>
            <a:r>
              <a:rPr lang="ru-RU" b="1" dirty="0"/>
              <a:t>Предмет</a:t>
            </a:r>
            <a:r>
              <a:rPr lang="ru-RU" dirty="0"/>
              <a:t> – математика</a:t>
            </a:r>
          </a:p>
          <a:p>
            <a:r>
              <a:rPr lang="ru-RU" b="1" dirty="0"/>
              <a:t>Класс</a:t>
            </a:r>
            <a:r>
              <a:rPr lang="ru-RU" dirty="0"/>
              <a:t> – 5 </a:t>
            </a:r>
          </a:p>
          <a:p>
            <a:r>
              <a:rPr lang="ru-RU" b="1" dirty="0"/>
              <a:t>Учебник </a:t>
            </a:r>
            <a:r>
              <a:rPr lang="ru-RU" dirty="0"/>
              <a:t>– </a:t>
            </a:r>
            <a:r>
              <a:rPr lang="ru-RU" dirty="0" smtClean="0"/>
              <a:t>И. И. Зубарева, А. Г. Мордкович </a:t>
            </a:r>
            <a:r>
              <a:rPr lang="ru-RU" dirty="0"/>
              <a:t>«Математика</a:t>
            </a:r>
            <a:r>
              <a:rPr lang="ru-RU" dirty="0" smtClean="0"/>
              <a:t>»  </a:t>
            </a:r>
            <a:r>
              <a:rPr lang="ru-RU" dirty="0"/>
              <a:t>5 класс. ФГОС.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6642556"/>
            <a:ext cx="97975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http://aida.ucoz.ru</a:t>
            </a:r>
            <a:endParaRPr lang="ru-RU" sz="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Динамическая пауза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4784"/>
            <a:ext cx="8568952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ответ меньше, чем 5, то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потянитесь вверх,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больше 5 – присядьте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60948" y="3105835"/>
            <a:ext cx="31500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833664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Динамическая пауза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4784"/>
            <a:ext cx="8568952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ответ меньше, чем 5, то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потянитесь вверх,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больше 5 – присядьте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3149815"/>
            <a:ext cx="31500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833664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Динамическая пауза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4784"/>
            <a:ext cx="8568952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ответ меньше, чем 5, то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потянитесь вверх, </a:t>
            </a:r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больше 5 – присядьте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3105835"/>
            <a:ext cx="31500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56 </a:t>
            </a:r>
            <a:r>
              <a: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9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33664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Динамическая пауза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4784"/>
            <a:ext cx="8568952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ответ меньше, чем 5, то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потянитесь вверх,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больше 5 – присядьте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3122106"/>
            <a:ext cx="3294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36 </a:t>
            </a:r>
            <a:r>
              <a: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833664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Динамическая пауза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4784"/>
            <a:ext cx="8568952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ответ меньше, чем 5, то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потянитесь вверх,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больше 5 – присядьте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3122106"/>
            <a:ext cx="31500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45 </a:t>
            </a:r>
            <a:r>
              <a: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833664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Динамическая пауза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4784"/>
            <a:ext cx="8568952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ответ меньше, чем 5, то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потянитесь вверх,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больше 5 – присядьте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3105835"/>
            <a:ext cx="31500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18 </a:t>
            </a:r>
            <a:r>
              <a: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833664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Динамическая пауза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4784"/>
            <a:ext cx="8568952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ответ меньше, чем 5, то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потянитесь вверх,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больше 5 – присядьте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3105835"/>
            <a:ext cx="25020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3</a:t>
            </a:r>
          </a:p>
        </p:txBody>
      </p:sp>
    </p:spTree>
    <p:extLst>
      <p:ext uri="{BB962C8B-B14F-4D97-AF65-F5344CB8AC3E}">
        <p14:creationId xmlns="" xmlns:p14="http://schemas.microsoft.com/office/powerpoint/2010/main" val="15833664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04664"/>
            <a:ext cx="8679338" cy="3881592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Самостоятельная работа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Задания 1 и 2 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странице 84, 85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81806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Пригодится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 вам в жизни умение находить площадь фигур?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900" y="2259449"/>
            <a:ext cx="300171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Где и зачем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?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64948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Домашнее задание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357298"/>
            <a:ext cx="83198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П. 32, № 571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28662" y="2214554"/>
            <a:ext cx="7786742" cy="41549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Подумайте, как можно найти площадь четырехугольника.</a:t>
            </a:r>
          </a:p>
          <a:p>
            <a:endParaRPr lang="ru-RU" sz="4400" dirty="0" smtClean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endParaRPr lang="ru-RU" sz="4400" dirty="0" smtClean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endParaRPr lang="ru-RU" sz="4400" dirty="0" smtClean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endParaRPr lang="ru-RU" sz="44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4" name="Ромб 13"/>
          <p:cNvSpPr/>
          <p:nvPr/>
        </p:nvSpPr>
        <p:spPr>
          <a:xfrm>
            <a:off x="1857356" y="3786190"/>
            <a:ext cx="6000792" cy="2143140"/>
          </a:xfrm>
          <a:prstGeom prst="diamon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8" name="Прямая соединительная линия 17"/>
          <p:cNvCxnSpPr>
            <a:stCxn id="14" idx="0"/>
            <a:endCxn id="14" idx="2"/>
          </p:cNvCxnSpPr>
          <p:nvPr/>
        </p:nvCxnSpPr>
        <p:spPr>
          <a:xfrm rot="16200000" flipH="1">
            <a:off x="3786182" y="4857760"/>
            <a:ext cx="21431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14" idx="1"/>
            <a:endCxn id="14" idx="3"/>
          </p:cNvCxnSpPr>
          <p:nvPr/>
        </p:nvCxnSpPr>
        <p:spPr>
          <a:xfrm rot="10800000" flipH="1">
            <a:off x="1857356" y="4857760"/>
            <a:ext cx="60007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 flipH="1" flipV="1">
            <a:off x="4857752" y="485776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4857752" y="4714884"/>
            <a:ext cx="14287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994905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66789" y="23488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Угадайте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величина показывает,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сколько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места занимает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фигура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плоскости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6500834"/>
            <a:ext cx="97975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http://aida.ucoz.ru</a:t>
            </a:r>
            <a:endParaRPr lang="ru-RU" sz="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49865" y="4293096"/>
            <a:ext cx="29899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Площадь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Найдите “лишние” фигуры и обоснуйте свой  </a:t>
            </a:r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7056" y="3143248"/>
            <a:ext cx="8496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Площади каких фигур мы можем вычислить?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81650" y="3852872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же найти </a:t>
            </a:r>
            <a:r>
              <a:rPr lang="ru-RU" sz="3200" b="1" dirty="0" smtClean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площадь последней фигуры?</a:t>
            </a:r>
            <a:endParaRPr lang="ru-RU" sz="3200" b="1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0476" y="4437647"/>
            <a:ext cx="84503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Можно ли найти площадь </a:t>
            </a:r>
            <a:r>
              <a:rPr lang="ru-RU" sz="3200" b="1" dirty="0" smtClean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произвольного треугольника </a:t>
            </a:r>
            <a:r>
              <a:rPr lang="ru-RU" sz="3200" b="1" dirty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известным нам формулам?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5514865"/>
            <a:ext cx="640769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Какова же цель нашего урока?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1928802"/>
            <a:ext cx="1343028" cy="1200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>
            <a:off x="1928794" y="2000240"/>
            <a:ext cx="1057276" cy="1057276"/>
          </a:xfrm>
          <a:prstGeom prst="rt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71802" y="2143116"/>
            <a:ext cx="1500198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5500694" y="3071810"/>
            <a:ext cx="2571768" cy="0"/>
          </a:xfrm>
          <a:prstGeom prst="line">
            <a:avLst/>
          </a:prstGeom>
          <a:ln w="57150">
            <a:solidFill>
              <a:srgbClr val="F57E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7072330" y="2071678"/>
            <a:ext cx="1143008" cy="857256"/>
          </a:xfrm>
          <a:prstGeom prst="line">
            <a:avLst/>
          </a:prstGeom>
          <a:ln w="57150">
            <a:solidFill>
              <a:srgbClr val="F57E1B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5500694" y="1928802"/>
            <a:ext cx="1714512" cy="1143008"/>
          </a:xfrm>
          <a:prstGeom prst="line">
            <a:avLst/>
          </a:prstGeom>
          <a:ln w="57150">
            <a:solidFill>
              <a:srgbClr val="F57E1B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4786314" y="1785926"/>
            <a:ext cx="1071570" cy="105727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8905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находить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площадь прямоугольного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треугольника?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2571744"/>
            <a:ext cx="692948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Площадь прямоугольного треугольника со сторонами </a:t>
            </a:r>
            <a:r>
              <a:rPr lang="en-US" sz="2800" i="1" dirty="0" smtClean="0">
                <a:solidFill>
                  <a:srgbClr val="FF0000"/>
                </a:solidFill>
              </a:rPr>
              <a:t>a</a:t>
            </a:r>
            <a:r>
              <a:rPr lang="ru-RU" sz="2800" i="1" dirty="0" smtClean="0">
                <a:solidFill>
                  <a:srgbClr val="FF0000"/>
                </a:solidFill>
              </a:rPr>
              <a:t> и </a:t>
            </a:r>
            <a:r>
              <a:rPr lang="en-US" sz="2800" i="1" dirty="0" smtClean="0">
                <a:solidFill>
                  <a:srgbClr val="FF0000"/>
                </a:solidFill>
              </a:rPr>
              <a:t>b</a:t>
            </a:r>
            <a:r>
              <a:rPr lang="ru-RU" sz="2800" i="1" dirty="0" smtClean="0">
                <a:solidFill>
                  <a:srgbClr val="FF0000"/>
                </a:solidFill>
              </a:rPr>
              <a:t>, образующими прямой угол, вычисляется по формуле  </a:t>
            </a:r>
            <a:r>
              <a:rPr lang="en-US" sz="3600" i="1" dirty="0" smtClean="0">
                <a:solidFill>
                  <a:srgbClr val="FF0000"/>
                </a:solidFill>
              </a:rPr>
              <a:t>S</a:t>
            </a:r>
            <a:r>
              <a:rPr lang="ru-RU" sz="3600" i="1" dirty="0" smtClean="0">
                <a:solidFill>
                  <a:srgbClr val="FF0000"/>
                </a:solidFill>
              </a:rPr>
              <a:t>=(</a:t>
            </a:r>
            <a:r>
              <a:rPr lang="en-US" sz="3600" i="1" dirty="0" smtClean="0">
                <a:solidFill>
                  <a:srgbClr val="FF0000"/>
                </a:solidFill>
              </a:rPr>
              <a:t>a</a:t>
            </a:r>
            <a:r>
              <a:rPr lang="ru-RU" sz="3600" i="1" dirty="0" smtClean="0">
                <a:solidFill>
                  <a:srgbClr val="FF0000"/>
                </a:solidFill>
              </a:rPr>
              <a:t>*</a:t>
            </a:r>
            <a:r>
              <a:rPr lang="en-US" sz="3600" i="1" dirty="0" smtClean="0">
                <a:solidFill>
                  <a:srgbClr val="FF0000"/>
                </a:solidFill>
              </a:rPr>
              <a:t>b</a:t>
            </a:r>
            <a:r>
              <a:rPr lang="ru-RU" sz="3600" i="1" dirty="0" smtClean="0">
                <a:solidFill>
                  <a:srgbClr val="FF0000"/>
                </a:solidFill>
              </a:rPr>
              <a:t>):2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95025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971550" y="884238"/>
            <a:ext cx="1944688" cy="2832100"/>
            <a:chOff x="612" y="557"/>
            <a:chExt cx="1225" cy="1784"/>
          </a:xfrm>
        </p:grpSpPr>
        <p:sp>
          <p:nvSpPr>
            <p:cNvPr id="4100" name="AutoShape 4"/>
            <p:cNvSpPr>
              <a:spLocks noChangeArrowheads="1"/>
            </p:cNvSpPr>
            <p:nvPr/>
          </p:nvSpPr>
          <p:spPr bwMode="auto">
            <a:xfrm>
              <a:off x="840" y="557"/>
              <a:ext cx="997" cy="1496"/>
            </a:xfrm>
            <a:prstGeom prst="rtTriangl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195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5" name="Text Box 9"/>
            <p:cNvSpPr txBox="1">
              <a:spLocks noChangeArrowheads="1"/>
            </p:cNvSpPr>
            <p:nvPr/>
          </p:nvSpPr>
          <p:spPr bwMode="auto">
            <a:xfrm>
              <a:off x="612" y="1464"/>
              <a:ext cx="31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106" name="Text Box 10"/>
            <p:cNvSpPr txBox="1">
              <a:spLocks noChangeArrowheads="1"/>
            </p:cNvSpPr>
            <p:nvPr/>
          </p:nvSpPr>
          <p:spPr bwMode="auto">
            <a:xfrm>
              <a:off x="1202" y="2053"/>
              <a:ext cx="31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>
                  <a:latin typeface="Times New Roman" pitchFamily="18" charset="0"/>
                </a:rPr>
                <a:t>5</a:t>
              </a:r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1246188" y="4005263"/>
            <a:ext cx="3181350" cy="2168525"/>
            <a:chOff x="785" y="2523"/>
            <a:chExt cx="2004" cy="1366"/>
          </a:xfrm>
        </p:grpSpPr>
        <p:sp>
          <p:nvSpPr>
            <p:cNvPr id="4111" name="AutoShape 15"/>
            <p:cNvSpPr>
              <a:spLocks noChangeArrowheads="1"/>
            </p:cNvSpPr>
            <p:nvPr/>
          </p:nvSpPr>
          <p:spPr bwMode="auto">
            <a:xfrm>
              <a:off x="1054" y="2523"/>
              <a:ext cx="1735" cy="1078"/>
            </a:xfrm>
            <a:prstGeom prst="rtTriangle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195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2" name="Text Box 16"/>
            <p:cNvSpPr txBox="1">
              <a:spLocks noChangeArrowheads="1"/>
            </p:cNvSpPr>
            <p:nvPr/>
          </p:nvSpPr>
          <p:spPr bwMode="auto">
            <a:xfrm>
              <a:off x="785" y="3176"/>
              <a:ext cx="32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113" name="Text Box 17"/>
            <p:cNvSpPr txBox="1">
              <a:spLocks noChangeArrowheads="1"/>
            </p:cNvSpPr>
            <p:nvPr/>
          </p:nvSpPr>
          <p:spPr bwMode="auto">
            <a:xfrm>
              <a:off x="1684" y="3602"/>
              <a:ext cx="553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>
                  <a:latin typeface="Times New Roman" pitchFamily="18" charset="0"/>
                </a:rPr>
                <a:t>15</a:t>
              </a:r>
            </a:p>
          </p:txBody>
        </p:sp>
      </p:grp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4427538" y="836613"/>
            <a:ext cx="3744912" cy="2257425"/>
            <a:chOff x="2789" y="527"/>
            <a:chExt cx="2359" cy="1422"/>
          </a:xfrm>
        </p:grpSpPr>
        <p:sp>
          <p:nvSpPr>
            <p:cNvPr id="4115" name="AutoShape 19"/>
            <p:cNvSpPr>
              <a:spLocks noChangeArrowheads="1"/>
            </p:cNvSpPr>
            <p:nvPr/>
          </p:nvSpPr>
          <p:spPr bwMode="auto">
            <a:xfrm rot="16200000">
              <a:off x="3230" y="86"/>
              <a:ext cx="1139" cy="2022"/>
            </a:xfrm>
            <a:prstGeom prst="rtTriangl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195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6" name="Text Box 20"/>
            <p:cNvSpPr txBox="1">
              <a:spLocks noChangeArrowheads="1"/>
            </p:cNvSpPr>
            <p:nvPr/>
          </p:nvSpPr>
          <p:spPr bwMode="auto">
            <a:xfrm>
              <a:off x="3787" y="1661"/>
              <a:ext cx="31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>
                  <a:latin typeface="Times New Roman" pitchFamily="18" charset="0"/>
                </a:rPr>
                <a:t>13</a:t>
              </a:r>
            </a:p>
          </p:txBody>
        </p:sp>
        <p:sp>
          <p:nvSpPr>
            <p:cNvPr id="4117" name="Text Box 21"/>
            <p:cNvSpPr txBox="1">
              <a:spLocks noChangeArrowheads="1"/>
            </p:cNvSpPr>
            <p:nvPr/>
          </p:nvSpPr>
          <p:spPr bwMode="auto">
            <a:xfrm>
              <a:off x="4830" y="1055"/>
              <a:ext cx="318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>
                  <a:latin typeface="Times New Roman" pitchFamily="18" charset="0"/>
                </a:rPr>
                <a:t>6</a:t>
              </a:r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6372225" y="2924175"/>
            <a:ext cx="1944688" cy="2808288"/>
            <a:chOff x="4014" y="1842"/>
            <a:chExt cx="1225" cy="1769"/>
          </a:xfrm>
        </p:grpSpPr>
        <p:sp>
          <p:nvSpPr>
            <p:cNvPr id="4119" name="AutoShape 23"/>
            <p:cNvSpPr>
              <a:spLocks noChangeArrowheads="1"/>
            </p:cNvSpPr>
            <p:nvPr/>
          </p:nvSpPr>
          <p:spPr bwMode="auto">
            <a:xfrm rot="-2659697">
              <a:off x="4059" y="1842"/>
              <a:ext cx="586" cy="1769"/>
            </a:xfrm>
            <a:prstGeom prst="rtTriangle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195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0" name="Text Box 24"/>
            <p:cNvSpPr txBox="1">
              <a:spLocks noChangeArrowheads="1"/>
            </p:cNvSpPr>
            <p:nvPr/>
          </p:nvSpPr>
          <p:spPr bwMode="auto">
            <a:xfrm>
              <a:off x="4014" y="3022"/>
              <a:ext cx="31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>
                  <a:latin typeface="Times New Roman" pitchFamily="18" charset="0"/>
                </a:rPr>
                <a:t>10</a:t>
              </a:r>
            </a:p>
          </p:txBody>
        </p:sp>
        <p:sp>
          <p:nvSpPr>
            <p:cNvPr id="4121" name="Text Box 25"/>
            <p:cNvSpPr txBox="1">
              <a:spLocks noChangeArrowheads="1"/>
            </p:cNvSpPr>
            <p:nvPr/>
          </p:nvSpPr>
          <p:spPr bwMode="auto">
            <a:xfrm>
              <a:off x="4921" y="3294"/>
              <a:ext cx="31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>
                  <a:latin typeface="Times New Roman" pitchFamily="18" charset="0"/>
                </a:rPr>
                <a:t>3</a:t>
              </a:r>
            </a:p>
          </p:txBody>
        </p:sp>
      </p:grpSp>
      <p:sp>
        <p:nvSpPr>
          <p:cNvPr id="4127" name="WordArt 31"/>
          <p:cNvSpPr>
            <a:spLocks noChangeArrowheads="1" noChangeShapeType="1" noTextEdit="1"/>
          </p:cNvSpPr>
          <p:nvPr/>
        </p:nvSpPr>
        <p:spPr bwMode="auto">
          <a:xfrm>
            <a:off x="611188" y="115888"/>
            <a:ext cx="77533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Найдите площадь треугольника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763713" y="1916113"/>
            <a:ext cx="5400675" cy="2520950"/>
            <a:chOff x="1020" y="890"/>
            <a:chExt cx="3402" cy="1588"/>
          </a:xfrm>
        </p:grpSpPr>
        <p:sp>
          <p:nvSpPr>
            <p:cNvPr id="2052" name="Rectangle 4"/>
            <p:cNvSpPr>
              <a:spLocks noChangeArrowheads="1"/>
            </p:cNvSpPr>
            <p:nvPr/>
          </p:nvSpPr>
          <p:spPr bwMode="auto">
            <a:xfrm>
              <a:off x="1020" y="890"/>
              <a:ext cx="3402" cy="15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14"/>
            <p:cNvGrpSpPr>
              <a:grpSpLocks/>
            </p:cNvGrpSpPr>
            <p:nvPr/>
          </p:nvGrpSpPr>
          <p:grpSpPr bwMode="auto">
            <a:xfrm>
              <a:off x="1020" y="890"/>
              <a:ext cx="3402" cy="1588"/>
              <a:chOff x="1020" y="890"/>
              <a:chExt cx="3402" cy="1588"/>
            </a:xfrm>
          </p:grpSpPr>
          <p:sp>
            <p:nvSpPr>
              <p:cNvPr id="2057" name="Line 9"/>
              <p:cNvSpPr>
                <a:spLocks noChangeShapeType="1"/>
              </p:cNvSpPr>
              <p:nvPr/>
            </p:nvSpPr>
            <p:spPr bwMode="auto">
              <a:xfrm flipH="1">
                <a:off x="1020" y="890"/>
                <a:ext cx="2223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8" name="Line 10"/>
              <p:cNvSpPr>
                <a:spLocks noChangeShapeType="1"/>
              </p:cNvSpPr>
              <p:nvPr/>
            </p:nvSpPr>
            <p:spPr bwMode="auto">
              <a:xfrm>
                <a:off x="3243" y="890"/>
                <a:ext cx="1179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61" name="Line 13"/>
              <p:cNvSpPr>
                <a:spLocks noChangeShapeType="1"/>
              </p:cNvSpPr>
              <p:nvPr/>
            </p:nvSpPr>
            <p:spPr bwMode="auto">
              <a:xfrm>
                <a:off x="1020" y="2478"/>
                <a:ext cx="340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5292725" y="1916113"/>
            <a:ext cx="0" cy="2520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1763713" y="1916113"/>
            <a:ext cx="5400675" cy="2520950"/>
          </a:xfrm>
          <a:prstGeom prst="triangle">
            <a:avLst>
              <a:gd name="adj" fmla="val 6528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 flipH="1">
            <a:off x="1763713" y="1916113"/>
            <a:ext cx="3529012" cy="2520950"/>
          </a:xfrm>
          <a:prstGeom prst="rtTriangle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5292725" y="1916113"/>
            <a:ext cx="1871663" cy="2520950"/>
          </a:xfrm>
          <a:prstGeom prst="rtTriangle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4" name="WordArt 16"/>
          <p:cNvSpPr>
            <a:spLocks noChangeArrowheads="1" noChangeShapeType="1" noTextEdit="1"/>
          </p:cNvSpPr>
          <p:nvPr/>
        </p:nvSpPr>
        <p:spPr bwMode="auto">
          <a:xfrm>
            <a:off x="1763713" y="260350"/>
            <a:ext cx="5591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Площадь произвольного </a:t>
            </a:r>
            <a: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треугольника</a:t>
            </a: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476375" y="2924175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i="1">
                <a:latin typeface="Times New Roman" pitchFamily="18" charset="0"/>
              </a:rPr>
              <a:t>h</a:t>
            </a:r>
            <a:endParaRPr lang="ru-RU" sz="2000" b="1" i="1">
              <a:latin typeface="Times New Roman" pitchFamily="18" charset="0"/>
            </a:endParaRP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4859338" y="3141663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i="1">
                <a:latin typeface="Times New Roman" pitchFamily="18" charset="0"/>
              </a:rPr>
              <a:t>h</a:t>
            </a:r>
            <a:endParaRPr lang="ru-RU" sz="2000" b="1" i="1">
              <a:latin typeface="Times New Roman" pitchFamily="18" charset="0"/>
            </a:endParaRP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7164388" y="2924175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i="1">
                <a:latin typeface="Times New Roman" pitchFamily="18" charset="0"/>
              </a:rPr>
              <a:t>h</a:t>
            </a:r>
            <a:endParaRPr lang="ru-RU" sz="2000" b="1" i="1">
              <a:latin typeface="Times New Roman" pitchFamily="18" charset="0"/>
            </a:endParaRP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4500563" y="4508500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i="1">
                <a:latin typeface="Times New Roman" pitchFamily="18" charset="0"/>
              </a:rPr>
              <a:t>a</a:t>
            </a:r>
            <a:endParaRPr lang="ru-RU" sz="2000" b="1" i="1">
              <a:latin typeface="Times New Roman" pitchFamily="18" charset="0"/>
            </a:endParaRP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2773363" y="5157788"/>
            <a:ext cx="3167062" cy="130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spcAft>
                <a:spcPct val="35000"/>
              </a:spcAft>
            </a:pPr>
            <a:r>
              <a:rPr lang="en-US" sz="2800" b="1" i="1">
                <a:latin typeface="Times New Roman" pitchFamily="18" charset="0"/>
              </a:rPr>
              <a:t>S</a:t>
            </a:r>
            <a:r>
              <a:rPr lang="ru-RU" sz="2800" b="1" baseline="-25000">
                <a:latin typeface="Times New Roman" pitchFamily="18" charset="0"/>
                <a:sym typeface="WP MathA" pitchFamily="2" charset="2"/>
              </a:rPr>
              <a:t>тр-ка</a:t>
            </a:r>
            <a:r>
              <a:rPr lang="en-US" sz="2800" b="1" i="1">
                <a:latin typeface="Times New Roman" pitchFamily="18" charset="0"/>
              </a:rPr>
              <a:t> = </a:t>
            </a:r>
            <a:r>
              <a:rPr lang="en-US" sz="2800" b="1">
                <a:latin typeface="Times New Roman" pitchFamily="18" charset="0"/>
              </a:rPr>
              <a:t>(</a:t>
            </a:r>
            <a:r>
              <a:rPr lang="en-US" sz="2800" b="1" i="1">
                <a:latin typeface="Times New Roman" pitchFamily="18" charset="0"/>
              </a:rPr>
              <a:t>a </a:t>
            </a:r>
            <a:r>
              <a:rPr lang="en-US" sz="2800" b="1" i="1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en-US" sz="2800" b="1" i="1">
                <a:latin typeface="Times New Roman" pitchFamily="18" charset="0"/>
              </a:rPr>
              <a:t>h</a:t>
            </a:r>
            <a:r>
              <a:rPr lang="en-US" sz="2800" b="1">
                <a:latin typeface="Times New Roman" pitchFamily="18" charset="0"/>
              </a:rPr>
              <a:t>) : 2</a:t>
            </a:r>
          </a:p>
          <a:p>
            <a:pPr algn="ctr">
              <a:spcBef>
                <a:spcPct val="50000"/>
              </a:spcBef>
              <a:spcAft>
                <a:spcPct val="35000"/>
              </a:spcAft>
            </a:pPr>
            <a:endParaRPr lang="ru-RU" sz="2800" b="1">
              <a:latin typeface="Times New Roman" pitchFamily="18" charset="0"/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5292725" y="4221163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30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9" grpId="0" animBg="1"/>
      <p:bldP spid="2059" grpId="1" animBg="1"/>
      <p:bldP spid="2056" grpId="0" animBg="1"/>
      <p:bldP spid="2055" grpId="0" animBg="1"/>
      <p:bldP spid="2065" grpId="0"/>
      <p:bldP spid="2066" grpId="0"/>
      <p:bldP spid="2067" grpId="0"/>
      <p:bldP spid="2068" grpId="0"/>
      <p:bldP spid="2069" grpId="0"/>
      <p:bldP spid="207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4" name="WordArt 12"/>
          <p:cNvSpPr>
            <a:spLocks noChangeArrowheads="1" noChangeShapeType="1" noTextEdit="1"/>
          </p:cNvSpPr>
          <p:nvPr/>
        </p:nvSpPr>
        <p:spPr bwMode="auto">
          <a:xfrm>
            <a:off x="1187450" y="260350"/>
            <a:ext cx="616743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Найдите площадь треугольника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2773363" y="5157788"/>
            <a:ext cx="3814762" cy="130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spcAft>
                <a:spcPct val="35000"/>
              </a:spcAft>
            </a:pPr>
            <a:r>
              <a:rPr lang="en-US" sz="2800" b="1" i="1">
                <a:latin typeface="Times New Roman" pitchFamily="18" charset="0"/>
              </a:rPr>
              <a:t>S</a:t>
            </a:r>
            <a:r>
              <a:rPr lang="ru-RU" sz="2800" b="1" baseline="-25000">
                <a:latin typeface="Times New Roman" pitchFamily="18" charset="0"/>
                <a:sym typeface="WP MathA" pitchFamily="2" charset="2"/>
              </a:rPr>
              <a:t>тр-ка</a:t>
            </a:r>
            <a:r>
              <a:rPr lang="en-US" sz="2800" b="1" i="1">
                <a:latin typeface="Times New Roman" pitchFamily="18" charset="0"/>
              </a:rPr>
              <a:t> = </a:t>
            </a:r>
            <a:r>
              <a:rPr lang="en-US" sz="2800" b="1">
                <a:latin typeface="Times New Roman" pitchFamily="18" charset="0"/>
              </a:rPr>
              <a:t>(</a:t>
            </a:r>
            <a:r>
              <a:rPr lang="ru-RU" sz="2800" b="1">
                <a:latin typeface="Times New Roman" pitchFamily="18" charset="0"/>
              </a:rPr>
              <a:t>20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2800" b="1">
                <a:latin typeface="Times New Roman" pitchFamily="18" charset="0"/>
              </a:rPr>
              <a:t>5</a:t>
            </a:r>
            <a:r>
              <a:rPr lang="en-US" sz="2800" b="1">
                <a:latin typeface="Times New Roman" pitchFamily="18" charset="0"/>
              </a:rPr>
              <a:t>) : 2</a:t>
            </a:r>
            <a:r>
              <a:rPr lang="ru-RU" sz="2800" b="1">
                <a:latin typeface="Times New Roman" pitchFamily="18" charset="0"/>
              </a:rPr>
              <a:t> = 50</a:t>
            </a:r>
            <a:endParaRPr lang="en-US" sz="2800" b="1">
              <a:latin typeface="Times New Roman" pitchFamily="18" charset="0"/>
            </a:endParaRPr>
          </a:p>
          <a:p>
            <a:pPr algn="ctr">
              <a:spcBef>
                <a:spcPct val="50000"/>
              </a:spcBef>
              <a:spcAft>
                <a:spcPct val="35000"/>
              </a:spcAft>
            </a:pPr>
            <a:endParaRPr lang="ru-RU" sz="2800" b="1">
              <a:latin typeface="Times New Roman" pitchFamily="18" charset="0"/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1763713" y="1916113"/>
            <a:ext cx="5400675" cy="2989262"/>
            <a:chOff x="1111" y="1207"/>
            <a:chExt cx="3402" cy="1883"/>
          </a:xfrm>
        </p:grpSpPr>
        <p:sp>
          <p:nvSpPr>
            <p:cNvPr id="3081" name="AutoShape 9"/>
            <p:cNvSpPr>
              <a:spLocks noChangeArrowheads="1"/>
            </p:cNvSpPr>
            <p:nvPr/>
          </p:nvSpPr>
          <p:spPr bwMode="auto">
            <a:xfrm>
              <a:off x="1111" y="1207"/>
              <a:ext cx="3402" cy="1588"/>
            </a:xfrm>
            <a:prstGeom prst="triangle">
              <a:avLst>
                <a:gd name="adj" fmla="val 65287"/>
              </a:avLst>
            </a:prstGeom>
            <a:solidFill>
              <a:srgbClr val="00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0" name="Line 8"/>
            <p:cNvSpPr>
              <a:spLocks noChangeShapeType="1"/>
            </p:cNvSpPr>
            <p:nvPr/>
          </p:nvSpPr>
          <p:spPr bwMode="auto">
            <a:xfrm>
              <a:off x="3334" y="1207"/>
              <a:ext cx="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6" name="Text Box 14"/>
            <p:cNvSpPr txBox="1">
              <a:spLocks noChangeArrowheads="1"/>
            </p:cNvSpPr>
            <p:nvPr/>
          </p:nvSpPr>
          <p:spPr bwMode="auto">
            <a:xfrm>
              <a:off x="3061" y="1979"/>
              <a:ext cx="27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3088" name="Text Box 16"/>
            <p:cNvSpPr txBox="1">
              <a:spLocks noChangeArrowheads="1"/>
            </p:cNvSpPr>
            <p:nvPr/>
          </p:nvSpPr>
          <p:spPr bwMode="auto">
            <a:xfrm>
              <a:off x="2835" y="2840"/>
              <a:ext cx="40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20</a:t>
              </a:r>
            </a:p>
          </p:txBody>
        </p:sp>
        <p:sp>
          <p:nvSpPr>
            <p:cNvPr id="3090" name="Rectangle 18"/>
            <p:cNvSpPr>
              <a:spLocks noChangeArrowheads="1"/>
            </p:cNvSpPr>
            <p:nvPr/>
          </p:nvSpPr>
          <p:spPr bwMode="auto">
            <a:xfrm>
              <a:off x="3334" y="2659"/>
              <a:ext cx="136" cy="13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1187450" y="260350"/>
            <a:ext cx="616743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Найдите площадь треугольника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684213" y="836613"/>
            <a:ext cx="2879725" cy="2917825"/>
            <a:chOff x="431" y="527"/>
            <a:chExt cx="1814" cy="1838"/>
          </a:xfrm>
        </p:grpSpPr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431" y="527"/>
              <a:ext cx="1814" cy="1588"/>
              <a:chOff x="521" y="436"/>
              <a:chExt cx="1814" cy="1588"/>
            </a:xfrm>
          </p:grpSpPr>
          <p:sp>
            <p:nvSpPr>
              <p:cNvPr id="5125" name="AutoShape 5"/>
              <p:cNvSpPr>
                <a:spLocks noChangeArrowheads="1"/>
              </p:cNvSpPr>
              <p:nvPr/>
            </p:nvSpPr>
            <p:spPr bwMode="auto">
              <a:xfrm>
                <a:off x="521" y="436"/>
                <a:ext cx="1814" cy="1588"/>
              </a:xfrm>
              <a:prstGeom prst="triangle">
                <a:avLst>
                  <a:gd name="adj" fmla="val 65287"/>
                </a:avLst>
              </a:prstGeom>
              <a:solidFill>
                <a:srgbClr val="0066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6" name="Line 6"/>
              <p:cNvSpPr>
                <a:spLocks noChangeShapeType="1"/>
              </p:cNvSpPr>
              <p:nvPr/>
            </p:nvSpPr>
            <p:spPr bwMode="auto">
              <a:xfrm>
                <a:off x="1706" y="436"/>
                <a:ext cx="0" cy="15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127" name="Text Box 7"/>
            <p:cNvSpPr txBox="1">
              <a:spLocks noChangeArrowheads="1"/>
            </p:cNvSpPr>
            <p:nvPr/>
          </p:nvSpPr>
          <p:spPr bwMode="auto">
            <a:xfrm>
              <a:off x="1419" y="1208"/>
              <a:ext cx="23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5128" name="Text Box 8"/>
            <p:cNvSpPr txBox="1">
              <a:spLocks noChangeArrowheads="1"/>
            </p:cNvSpPr>
            <p:nvPr/>
          </p:nvSpPr>
          <p:spPr bwMode="auto">
            <a:xfrm>
              <a:off x="1383" y="2115"/>
              <a:ext cx="35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15</a:t>
              </a:r>
            </a:p>
          </p:txBody>
        </p:sp>
      </p:grp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4932363" y="3959225"/>
            <a:ext cx="3784600" cy="2232025"/>
            <a:chOff x="3107" y="2494"/>
            <a:chExt cx="2384" cy="1406"/>
          </a:xfrm>
        </p:grpSpPr>
        <p:grpSp>
          <p:nvGrpSpPr>
            <p:cNvPr id="5" name="Group 13"/>
            <p:cNvGrpSpPr>
              <a:grpSpLocks/>
            </p:cNvGrpSpPr>
            <p:nvPr/>
          </p:nvGrpSpPr>
          <p:grpSpPr bwMode="auto">
            <a:xfrm rot="5751693">
              <a:off x="3733" y="2141"/>
              <a:ext cx="1406" cy="2111"/>
              <a:chOff x="521" y="436"/>
              <a:chExt cx="1814" cy="1588"/>
            </a:xfrm>
          </p:grpSpPr>
          <p:sp>
            <p:nvSpPr>
              <p:cNvPr id="5134" name="AutoShape 14"/>
              <p:cNvSpPr>
                <a:spLocks noChangeArrowheads="1"/>
              </p:cNvSpPr>
              <p:nvPr/>
            </p:nvSpPr>
            <p:spPr bwMode="auto">
              <a:xfrm>
                <a:off x="521" y="436"/>
                <a:ext cx="1814" cy="1588"/>
              </a:xfrm>
              <a:prstGeom prst="triangle">
                <a:avLst>
                  <a:gd name="adj" fmla="val 65287"/>
                </a:avLst>
              </a:prstGeom>
              <a:solidFill>
                <a:srgbClr val="00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5" name="Line 15"/>
              <p:cNvSpPr>
                <a:spLocks noChangeShapeType="1"/>
              </p:cNvSpPr>
              <p:nvPr/>
            </p:nvSpPr>
            <p:spPr bwMode="auto">
              <a:xfrm>
                <a:off x="1706" y="436"/>
                <a:ext cx="0" cy="15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142" name="Text Box 22"/>
            <p:cNvSpPr txBox="1">
              <a:spLocks noChangeArrowheads="1"/>
            </p:cNvSpPr>
            <p:nvPr/>
          </p:nvSpPr>
          <p:spPr bwMode="auto">
            <a:xfrm>
              <a:off x="3923" y="3113"/>
              <a:ext cx="23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5143" name="Text Box 23"/>
            <p:cNvSpPr txBox="1">
              <a:spLocks noChangeArrowheads="1"/>
            </p:cNvSpPr>
            <p:nvPr/>
          </p:nvSpPr>
          <p:spPr bwMode="auto">
            <a:xfrm>
              <a:off x="3107" y="2886"/>
              <a:ext cx="31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11</a:t>
              </a:r>
            </a:p>
          </p:txBody>
        </p:sp>
      </p:grpSp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827088" y="4149725"/>
            <a:ext cx="3443287" cy="2017713"/>
            <a:chOff x="521" y="2614"/>
            <a:chExt cx="2169" cy="1271"/>
          </a:xfrm>
        </p:grpSpPr>
        <p:grpSp>
          <p:nvGrpSpPr>
            <p:cNvPr id="7" name="Group 19"/>
            <p:cNvGrpSpPr>
              <a:grpSpLocks/>
            </p:cNvGrpSpPr>
            <p:nvPr/>
          </p:nvGrpSpPr>
          <p:grpSpPr bwMode="auto">
            <a:xfrm rot="9392159">
              <a:off x="521" y="2795"/>
              <a:ext cx="2169" cy="1090"/>
              <a:chOff x="521" y="436"/>
              <a:chExt cx="1814" cy="1588"/>
            </a:xfrm>
          </p:grpSpPr>
          <p:sp>
            <p:nvSpPr>
              <p:cNvPr id="5140" name="AutoShape 20"/>
              <p:cNvSpPr>
                <a:spLocks noChangeArrowheads="1"/>
              </p:cNvSpPr>
              <p:nvPr/>
            </p:nvSpPr>
            <p:spPr bwMode="auto">
              <a:xfrm>
                <a:off x="521" y="436"/>
                <a:ext cx="1814" cy="1588"/>
              </a:xfrm>
              <a:prstGeom prst="triangle">
                <a:avLst>
                  <a:gd name="adj" fmla="val 65287"/>
                </a:avLst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41" name="Line 21"/>
              <p:cNvSpPr>
                <a:spLocks noChangeShapeType="1"/>
              </p:cNvSpPr>
              <p:nvPr/>
            </p:nvSpPr>
            <p:spPr bwMode="auto">
              <a:xfrm>
                <a:off x="1706" y="436"/>
                <a:ext cx="0" cy="15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144" name="Text Box 24"/>
            <p:cNvSpPr txBox="1">
              <a:spLocks noChangeArrowheads="1"/>
            </p:cNvSpPr>
            <p:nvPr/>
          </p:nvSpPr>
          <p:spPr bwMode="auto">
            <a:xfrm rot="-1313147">
              <a:off x="1283" y="3249"/>
              <a:ext cx="23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5145" name="Text Box 25"/>
            <p:cNvSpPr txBox="1">
              <a:spLocks noChangeArrowheads="1"/>
            </p:cNvSpPr>
            <p:nvPr/>
          </p:nvSpPr>
          <p:spPr bwMode="auto">
            <a:xfrm rot="-1679523">
              <a:off x="1066" y="2614"/>
              <a:ext cx="37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18</a:t>
              </a:r>
            </a:p>
          </p:txBody>
        </p:sp>
      </p:grpSp>
      <p:grpSp>
        <p:nvGrpSpPr>
          <p:cNvPr id="8" name="Group 29"/>
          <p:cNvGrpSpPr>
            <a:grpSpLocks/>
          </p:cNvGrpSpPr>
          <p:nvPr/>
        </p:nvGrpSpPr>
        <p:grpSpPr bwMode="auto">
          <a:xfrm>
            <a:off x="4427538" y="1084263"/>
            <a:ext cx="3673475" cy="1589087"/>
            <a:chOff x="2789" y="683"/>
            <a:chExt cx="2314" cy="1001"/>
          </a:xfrm>
        </p:grpSpPr>
        <p:grpSp>
          <p:nvGrpSpPr>
            <p:cNvPr id="9" name="Group 16"/>
            <p:cNvGrpSpPr>
              <a:grpSpLocks/>
            </p:cNvGrpSpPr>
            <p:nvPr/>
          </p:nvGrpSpPr>
          <p:grpSpPr bwMode="auto">
            <a:xfrm rot="-2390550">
              <a:off x="2789" y="683"/>
              <a:ext cx="2314" cy="978"/>
              <a:chOff x="521" y="436"/>
              <a:chExt cx="1814" cy="1588"/>
            </a:xfrm>
          </p:grpSpPr>
          <p:sp>
            <p:nvSpPr>
              <p:cNvPr id="5137" name="AutoShape 17"/>
              <p:cNvSpPr>
                <a:spLocks noChangeArrowheads="1"/>
              </p:cNvSpPr>
              <p:nvPr/>
            </p:nvSpPr>
            <p:spPr bwMode="auto">
              <a:xfrm>
                <a:off x="521" y="436"/>
                <a:ext cx="1814" cy="1588"/>
              </a:xfrm>
              <a:prstGeom prst="triangle">
                <a:avLst>
                  <a:gd name="adj" fmla="val 65287"/>
                </a:avLst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8" name="Line 18"/>
              <p:cNvSpPr>
                <a:spLocks noChangeShapeType="1"/>
              </p:cNvSpPr>
              <p:nvPr/>
            </p:nvSpPr>
            <p:spPr bwMode="auto">
              <a:xfrm>
                <a:off x="1706" y="436"/>
                <a:ext cx="0" cy="15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146" name="Text Box 26"/>
            <p:cNvSpPr txBox="1">
              <a:spLocks noChangeArrowheads="1"/>
            </p:cNvSpPr>
            <p:nvPr/>
          </p:nvSpPr>
          <p:spPr bwMode="auto">
            <a:xfrm rot="-2381859">
              <a:off x="4286" y="1434"/>
              <a:ext cx="41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20</a:t>
              </a:r>
            </a:p>
          </p:txBody>
        </p:sp>
        <p:sp>
          <p:nvSpPr>
            <p:cNvPr id="5147" name="Text Box 27"/>
            <p:cNvSpPr txBox="1">
              <a:spLocks noChangeArrowheads="1"/>
            </p:cNvSpPr>
            <p:nvPr/>
          </p:nvSpPr>
          <p:spPr bwMode="auto">
            <a:xfrm rot="-2409360">
              <a:off x="4141" y="1026"/>
              <a:ext cx="23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9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Динамическая пауза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4784"/>
            <a:ext cx="8568952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ответ меньше, чем 5, то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потянитесь вверх,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больше 5 – присядьте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3105835"/>
            <a:ext cx="33843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63 </a:t>
            </a:r>
            <a:r>
              <a: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9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683368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57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4-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424</TotalTime>
  <Words>374</Words>
  <Application>Microsoft Office PowerPoint</Application>
  <PresentationFormat>Экран (4:3)</PresentationFormat>
  <Paragraphs>85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4-9</vt:lpstr>
      <vt:lpstr>Площадь произвольного треугольника</vt:lpstr>
      <vt:lpstr>Угадайте:   эта величина показывает,  сколько места занимает  фигура на плоскости</vt:lpstr>
      <vt:lpstr>Найдите “лишние” фигуры и обоснуйте свой  ответ </vt:lpstr>
      <vt:lpstr>Как находить площадь прямоугольного треугольника?</vt:lpstr>
      <vt:lpstr>Слайд 5</vt:lpstr>
      <vt:lpstr>Слайд 6</vt:lpstr>
      <vt:lpstr>Слайд 7</vt:lpstr>
      <vt:lpstr>Слайд 8</vt:lpstr>
      <vt:lpstr>Динамическая пауза</vt:lpstr>
      <vt:lpstr>Динамическая пауза</vt:lpstr>
      <vt:lpstr>Динамическая пауза</vt:lpstr>
      <vt:lpstr>Динамическая пауза</vt:lpstr>
      <vt:lpstr>Динамическая пауза</vt:lpstr>
      <vt:lpstr>Динамическая пауза</vt:lpstr>
      <vt:lpstr>Динамическая пауза</vt:lpstr>
      <vt:lpstr>Динамическая пауза</vt:lpstr>
      <vt:lpstr>Самостоятельная работа  Задания 1 и 2  на странице 84, 85 </vt:lpstr>
      <vt:lpstr>Пригодится ли вам в жизни умение находить площадь фигур?  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dc:description>http://aida.ucoz.ru</dc:description>
  <cp:lastModifiedBy>user</cp:lastModifiedBy>
  <cp:revision>44</cp:revision>
  <dcterms:created xsi:type="dcterms:W3CDTF">2014-04-28T19:57:37Z</dcterms:created>
  <dcterms:modified xsi:type="dcterms:W3CDTF">2015-03-29T19:15:59Z</dcterms:modified>
</cp:coreProperties>
</file>